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537" r:id="rId3"/>
    <p:sldId id="538"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C2C4FF-753C-4A01-B4DF-24CAB0CD156B}" type="datetimeFigureOut">
              <a:rPr lang="fr-FR" smtClean="0"/>
              <a:t>04/03/2024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E5C1F7-EEDB-448F-B8E4-461CACADCADF}" type="slidenum">
              <a:rPr lang="fr-FR" smtClean="0"/>
              <a:t>‹N°›</a:t>
            </a:fld>
            <a:endParaRPr lang="fr-FR"/>
          </a:p>
        </p:txBody>
      </p:sp>
    </p:spTree>
    <p:extLst>
      <p:ext uri="{BB962C8B-B14F-4D97-AF65-F5344CB8AC3E}">
        <p14:creationId xmlns:p14="http://schemas.microsoft.com/office/powerpoint/2010/main" val="2732616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fontScale="925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hlinkClick r:id="" action="ppaction://noactio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hlinkClick r:id="" action="ppaction://noactio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hlinkClick r:id="" action="ppaction://noaction"/>
              </a:rPr>
              <a:t>https://www.canva.com/design/DAFxl3pSXkI/zU_kxN3ONViMIe-ZtgZj2A/watch?utm_content=DAFxl3pSXkI&amp;utm_campaign=designshare&amp;utm_medium=link&amp;utm_source=editor</a:t>
            </a:r>
            <a:r>
              <a:rPr lang="fr-FR" dirty="0"/>
              <a:t> </a:t>
            </a:r>
          </a:p>
          <a:p>
            <a:endParaRPr lang="fr-FR" dirty="0"/>
          </a:p>
          <a:p>
            <a:r>
              <a:rPr lang="fr-FR" dirty="0"/>
              <a:t>Durée de l’exercice : 1min30 par série</a:t>
            </a:r>
          </a:p>
          <a:p>
            <a:r>
              <a:rPr lang="fr-FR" dirty="0"/>
              <a:t>Ne pas informer les salariés des 2 séries qu’ils vont passer</a:t>
            </a:r>
          </a:p>
          <a:p>
            <a:r>
              <a:rPr lang="fr-FR" dirty="0"/>
              <a:t>1 première série avec un perturbateur au cours de la diffusion (faire sonner un téléphone)</a:t>
            </a:r>
          </a:p>
          <a:p>
            <a:r>
              <a:rPr lang="fr-FR" dirty="0"/>
              <a:t>1 seconde série sans perturbateur</a:t>
            </a:r>
          </a:p>
          <a:p>
            <a:r>
              <a:rPr lang="fr-FR" dirty="0"/>
              <a:t>=&gt; Idée de comparer les résultats avec et sans perturbateur (qui peut être un appel, la rédaction d’un message, de la musique, un bruit alertant du véhicule, le GPS,… une variation d’état de la personne (fatigue, substances psycho actives…)</a:t>
            </a:r>
          </a:p>
          <a:p>
            <a:r>
              <a:rPr lang="fr-FR" dirty="0"/>
              <a:t>=&gt; Mettre en évidence :</a:t>
            </a:r>
          </a:p>
          <a:p>
            <a:r>
              <a:rPr lang="fr-FR" dirty="0"/>
              <a:t>- qu’ils avaient l’info préalable qu’il allait y avoir des aléas, ce qui implique une vigilance plus accrue qu’à l’habitude lors de notre conduite et que, malgré tout, des éléments pour la plupart leur échappe</a:t>
            </a:r>
          </a:p>
          <a:p>
            <a:r>
              <a:rPr lang="fr-FR" dirty="0"/>
              <a:t>- que des biais sont aussi présents: Comme sur la route, lorsque l’on prend l’habitude de voir un paysage, on n’y prête plus toujours attention. De même, lorsque des couleurs de grands contrastes apparaissent (par exemple un agent des routes avec un manteau fluorescent), notre œil a tendance à se focaliser dessus sans voir ce qu’il y a autour…</a:t>
            </a:r>
          </a:p>
          <a:p>
            <a:endParaRPr lang="fr-FR" dirty="0"/>
          </a:p>
          <a:p>
            <a:endParaRPr lang="fr-FR" dirty="0"/>
          </a:p>
          <a:p>
            <a:r>
              <a:rPr lang="fr-FR" dirty="0"/>
              <a:t>22 aléas à retrouver</a:t>
            </a:r>
          </a:p>
        </p:txBody>
      </p:sp>
      <p:sp>
        <p:nvSpPr>
          <p:cNvPr id="4" name="Espace réservé du numéro de diapositive 3"/>
          <p:cNvSpPr>
            <a:spLocks noGrp="1"/>
          </p:cNvSpPr>
          <p:nvPr>
            <p:ph type="sldNum" sz="quarter" idx="5"/>
          </p:nvPr>
        </p:nvSpPr>
        <p:spPr/>
        <p:txBody>
          <a:bodyPr/>
          <a:lstStyle/>
          <a:p>
            <a:fld id="{2BCB5C22-4061-450E-99CB-68BD04986D0D}" type="slidenum">
              <a:rPr lang="fr-FR" smtClean="0"/>
              <a:pPr/>
              <a:t>2</a:t>
            </a:fld>
            <a:endParaRPr lang="fr-FR"/>
          </a:p>
        </p:txBody>
      </p:sp>
    </p:spTree>
    <p:extLst>
      <p:ext uri="{BB962C8B-B14F-4D97-AF65-F5344CB8AC3E}">
        <p14:creationId xmlns:p14="http://schemas.microsoft.com/office/powerpoint/2010/main" val="186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625654-35AB-C87D-A25D-B092AEB7051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D4818D3-8F3B-C8D2-E4D6-4CD80FA387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F6315ACF-CA6F-CFB5-9C9B-F57BBCC5A3DC}"/>
              </a:ext>
            </a:extLst>
          </p:cNvPr>
          <p:cNvSpPr>
            <a:spLocks noGrp="1"/>
          </p:cNvSpPr>
          <p:nvPr>
            <p:ph type="dt" sz="half" idx="10"/>
          </p:nvPr>
        </p:nvSpPr>
        <p:spPr/>
        <p:txBody>
          <a:bodyPr/>
          <a:lstStyle/>
          <a:p>
            <a:fld id="{4AE72D5D-B324-4CED-94BD-A7FC6EBC9752}" type="datetimeFigureOut">
              <a:rPr lang="fr-FR" smtClean="0"/>
              <a:t>04/03/2024</a:t>
            </a:fld>
            <a:endParaRPr lang="fr-FR"/>
          </a:p>
        </p:txBody>
      </p:sp>
      <p:sp>
        <p:nvSpPr>
          <p:cNvPr id="5" name="Espace réservé du pied de page 4">
            <a:extLst>
              <a:ext uri="{FF2B5EF4-FFF2-40B4-BE49-F238E27FC236}">
                <a16:creationId xmlns:a16="http://schemas.microsoft.com/office/drawing/2014/main" id="{431030A9-8B5F-097D-1F45-CEF68E0AFFC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C24807B-B3DE-54C2-C7A9-F565CCE02493}"/>
              </a:ext>
            </a:extLst>
          </p:cNvPr>
          <p:cNvSpPr>
            <a:spLocks noGrp="1"/>
          </p:cNvSpPr>
          <p:nvPr>
            <p:ph type="sldNum" sz="quarter" idx="12"/>
          </p:nvPr>
        </p:nvSpPr>
        <p:spPr/>
        <p:txBody>
          <a:bodyPr/>
          <a:lstStyle/>
          <a:p>
            <a:fld id="{CF4626D5-8600-436E-8E99-7003312488E9}" type="slidenum">
              <a:rPr lang="fr-FR" smtClean="0"/>
              <a:t>‹N°›</a:t>
            </a:fld>
            <a:endParaRPr lang="fr-FR"/>
          </a:p>
        </p:txBody>
      </p:sp>
    </p:spTree>
    <p:extLst>
      <p:ext uri="{BB962C8B-B14F-4D97-AF65-F5344CB8AC3E}">
        <p14:creationId xmlns:p14="http://schemas.microsoft.com/office/powerpoint/2010/main" val="3152500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A59E60-757D-9CB4-3D3A-8EFA006E46D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698E4B0-5DE5-E645-8563-FC45CECA027D}"/>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D5CA4DF-442C-D5E9-EFB5-2351EDD5574E}"/>
              </a:ext>
            </a:extLst>
          </p:cNvPr>
          <p:cNvSpPr>
            <a:spLocks noGrp="1"/>
          </p:cNvSpPr>
          <p:nvPr>
            <p:ph type="dt" sz="half" idx="10"/>
          </p:nvPr>
        </p:nvSpPr>
        <p:spPr/>
        <p:txBody>
          <a:bodyPr/>
          <a:lstStyle/>
          <a:p>
            <a:fld id="{4AE72D5D-B324-4CED-94BD-A7FC6EBC9752}" type="datetimeFigureOut">
              <a:rPr lang="fr-FR" smtClean="0"/>
              <a:t>04/03/2024</a:t>
            </a:fld>
            <a:endParaRPr lang="fr-FR"/>
          </a:p>
        </p:txBody>
      </p:sp>
      <p:sp>
        <p:nvSpPr>
          <p:cNvPr id="5" name="Espace réservé du pied de page 4">
            <a:extLst>
              <a:ext uri="{FF2B5EF4-FFF2-40B4-BE49-F238E27FC236}">
                <a16:creationId xmlns:a16="http://schemas.microsoft.com/office/drawing/2014/main" id="{9D3C2CE2-FDDF-854F-8D00-68F2B6E4A5A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1B1ACB0-D69C-F2A3-1F12-BFEE5F91CFAA}"/>
              </a:ext>
            </a:extLst>
          </p:cNvPr>
          <p:cNvSpPr>
            <a:spLocks noGrp="1"/>
          </p:cNvSpPr>
          <p:nvPr>
            <p:ph type="sldNum" sz="quarter" idx="12"/>
          </p:nvPr>
        </p:nvSpPr>
        <p:spPr/>
        <p:txBody>
          <a:bodyPr/>
          <a:lstStyle/>
          <a:p>
            <a:fld id="{CF4626D5-8600-436E-8E99-7003312488E9}" type="slidenum">
              <a:rPr lang="fr-FR" smtClean="0"/>
              <a:t>‹N°›</a:t>
            </a:fld>
            <a:endParaRPr lang="fr-FR"/>
          </a:p>
        </p:txBody>
      </p:sp>
    </p:spTree>
    <p:extLst>
      <p:ext uri="{BB962C8B-B14F-4D97-AF65-F5344CB8AC3E}">
        <p14:creationId xmlns:p14="http://schemas.microsoft.com/office/powerpoint/2010/main" val="4204763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E1D1C49-1169-F52F-CDBC-930D4733FB16}"/>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0F3A989-487F-98E8-C652-5D1442B988C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9391C33-88B0-FF76-A473-E2BAC3D355B3}"/>
              </a:ext>
            </a:extLst>
          </p:cNvPr>
          <p:cNvSpPr>
            <a:spLocks noGrp="1"/>
          </p:cNvSpPr>
          <p:nvPr>
            <p:ph type="dt" sz="half" idx="10"/>
          </p:nvPr>
        </p:nvSpPr>
        <p:spPr/>
        <p:txBody>
          <a:bodyPr/>
          <a:lstStyle/>
          <a:p>
            <a:fld id="{4AE72D5D-B324-4CED-94BD-A7FC6EBC9752}" type="datetimeFigureOut">
              <a:rPr lang="fr-FR" smtClean="0"/>
              <a:t>04/03/2024</a:t>
            </a:fld>
            <a:endParaRPr lang="fr-FR"/>
          </a:p>
        </p:txBody>
      </p:sp>
      <p:sp>
        <p:nvSpPr>
          <p:cNvPr id="5" name="Espace réservé du pied de page 4">
            <a:extLst>
              <a:ext uri="{FF2B5EF4-FFF2-40B4-BE49-F238E27FC236}">
                <a16:creationId xmlns:a16="http://schemas.microsoft.com/office/drawing/2014/main" id="{99F906AD-48FD-9725-8E93-A5D1D5F787D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0DA70F2-0919-C56D-65EE-94A1EF076DBA}"/>
              </a:ext>
            </a:extLst>
          </p:cNvPr>
          <p:cNvSpPr>
            <a:spLocks noGrp="1"/>
          </p:cNvSpPr>
          <p:nvPr>
            <p:ph type="sldNum" sz="quarter" idx="12"/>
          </p:nvPr>
        </p:nvSpPr>
        <p:spPr/>
        <p:txBody>
          <a:bodyPr/>
          <a:lstStyle/>
          <a:p>
            <a:fld id="{CF4626D5-8600-436E-8E99-7003312488E9}" type="slidenum">
              <a:rPr lang="fr-FR" smtClean="0"/>
              <a:t>‹N°›</a:t>
            </a:fld>
            <a:endParaRPr lang="fr-FR"/>
          </a:p>
        </p:txBody>
      </p:sp>
    </p:spTree>
    <p:extLst>
      <p:ext uri="{BB962C8B-B14F-4D97-AF65-F5344CB8AC3E}">
        <p14:creationId xmlns:p14="http://schemas.microsoft.com/office/powerpoint/2010/main" val="4284292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127019-9CFE-7C9C-A25E-D26581FFF31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91C5ECB-3508-4972-C99B-4EED718665D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8EB09D3-234B-786C-3E26-01DF2F228A9F}"/>
              </a:ext>
            </a:extLst>
          </p:cNvPr>
          <p:cNvSpPr>
            <a:spLocks noGrp="1"/>
          </p:cNvSpPr>
          <p:nvPr>
            <p:ph type="dt" sz="half" idx="10"/>
          </p:nvPr>
        </p:nvSpPr>
        <p:spPr/>
        <p:txBody>
          <a:bodyPr/>
          <a:lstStyle/>
          <a:p>
            <a:fld id="{4AE72D5D-B324-4CED-94BD-A7FC6EBC9752}" type="datetimeFigureOut">
              <a:rPr lang="fr-FR" smtClean="0"/>
              <a:t>04/03/2024</a:t>
            </a:fld>
            <a:endParaRPr lang="fr-FR"/>
          </a:p>
        </p:txBody>
      </p:sp>
      <p:sp>
        <p:nvSpPr>
          <p:cNvPr id="5" name="Espace réservé du pied de page 4">
            <a:extLst>
              <a:ext uri="{FF2B5EF4-FFF2-40B4-BE49-F238E27FC236}">
                <a16:creationId xmlns:a16="http://schemas.microsoft.com/office/drawing/2014/main" id="{BAC2716F-6F80-20FD-53DE-60D9BF8D068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573B118-A783-A5C2-20F3-CF6B8BA12C8E}"/>
              </a:ext>
            </a:extLst>
          </p:cNvPr>
          <p:cNvSpPr>
            <a:spLocks noGrp="1"/>
          </p:cNvSpPr>
          <p:nvPr>
            <p:ph type="sldNum" sz="quarter" idx="12"/>
          </p:nvPr>
        </p:nvSpPr>
        <p:spPr/>
        <p:txBody>
          <a:bodyPr/>
          <a:lstStyle/>
          <a:p>
            <a:fld id="{CF4626D5-8600-436E-8E99-7003312488E9}" type="slidenum">
              <a:rPr lang="fr-FR" smtClean="0"/>
              <a:t>‹N°›</a:t>
            </a:fld>
            <a:endParaRPr lang="fr-FR"/>
          </a:p>
        </p:txBody>
      </p:sp>
    </p:spTree>
    <p:extLst>
      <p:ext uri="{BB962C8B-B14F-4D97-AF65-F5344CB8AC3E}">
        <p14:creationId xmlns:p14="http://schemas.microsoft.com/office/powerpoint/2010/main" val="3343375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71717E-0260-41E1-DE55-93C3A4C9DD9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349A8AAA-A7D1-E352-C5E0-87585824DD6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8A6F219C-D318-F478-76BF-A59CF4C45DD5}"/>
              </a:ext>
            </a:extLst>
          </p:cNvPr>
          <p:cNvSpPr>
            <a:spLocks noGrp="1"/>
          </p:cNvSpPr>
          <p:nvPr>
            <p:ph type="dt" sz="half" idx="10"/>
          </p:nvPr>
        </p:nvSpPr>
        <p:spPr/>
        <p:txBody>
          <a:bodyPr/>
          <a:lstStyle/>
          <a:p>
            <a:fld id="{4AE72D5D-B324-4CED-94BD-A7FC6EBC9752}" type="datetimeFigureOut">
              <a:rPr lang="fr-FR" smtClean="0"/>
              <a:t>04/03/2024</a:t>
            </a:fld>
            <a:endParaRPr lang="fr-FR"/>
          </a:p>
        </p:txBody>
      </p:sp>
      <p:sp>
        <p:nvSpPr>
          <p:cNvPr id="5" name="Espace réservé du pied de page 4">
            <a:extLst>
              <a:ext uri="{FF2B5EF4-FFF2-40B4-BE49-F238E27FC236}">
                <a16:creationId xmlns:a16="http://schemas.microsoft.com/office/drawing/2014/main" id="{7D2A587A-E2E7-92D1-97C3-1374E452469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60D74A4-1E0E-8F54-7890-0943096285C2}"/>
              </a:ext>
            </a:extLst>
          </p:cNvPr>
          <p:cNvSpPr>
            <a:spLocks noGrp="1"/>
          </p:cNvSpPr>
          <p:nvPr>
            <p:ph type="sldNum" sz="quarter" idx="12"/>
          </p:nvPr>
        </p:nvSpPr>
        <p:spPr/>
        <p:txBody>
          <a:bodyPr/>
          <a:lstStyle/>
          <a:p>
            <a:fld id="{CF4626D5-8600-436E-8E99-7003312488E9}" type="slidenum">
              <a:rPr lang="fr-FR" smtClean="0"/>
              <a:t>‹N°›</a:t>
            </a:fld>
            <a:endParaRPr lang="fr-FR"/>
          </a:p>
        </p:txBody>
      </p:sp>
    </p:spTree>
    <p:extLst>
      <p:ext uri="{BB962C8B-B14F-4D97-AF65-F5344CB8AC3E}">
        <p14:creationId xmlns:p14="http://schemas.microsoft.com/office/powerpoint/2010/main" val="746932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AF5669-C3D3-E11A-452D-FAF199ADD2B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961EF02-53DB-E362-722C-D0F146EE85F2}"/>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BD5E99C-7C78-EE58-A49D-E6556E982892}"/>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D514151-BF90-FA5A-F3DB-AC4A5FFD41C6}"/>
              </a:ext>
            </a:extLst>
          </p:cNvPr>
          <p:cNvSpPr>
            <a:spLocks noGrp="1"/>
          </p:cNvSpPr>
          <p:nvPr>
            <p:ph type="dt" sz="half" idx="10"/>
          </p:nvPr>
        </p:nvSpPr>
        <p:spPr/>
        <p:txBody>
          <a:bodyPr/>
          <a:lstStyle/>
          <a:p>
            <a:fld id="{4AE72D5D-B324-4CED-94BD-A7FC6EBC9752}" type="datetimeFigureOut">
              <a:rPr lang="fr-FR" smtClean="0"/>
              <a:t>04/03/2024</a:t>
            </a:fld>
            <a:endParaRPr lang="fr-FR"/>
          </a:p>
        </p:txBody>
      </p:sp>
      <p:sp>
        <p:nvSpPr>
          <p:cNvPr id="6" name="Espace réservé du pied de page 5">
            <a:extLst>
              <a:ext uri="{FF2B5EF4-FFF2-40B4-BE49-F238E27FC236}">
                <a16:creationId xmlns:a16="http://schemas.microsoft.com/office/drawing/2014/main" id="{95EB8FD7-26E2-3501-9522-D83F05085B4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79C70EA-FAC2-710E-CE9F-7FD9D176D34A}"/>
              </a:ext>
            </a:extLst>
          </p:cNvPr>
          <p:cNvSpPr>
            <a:spLocks noGrp="1"/>
          </p:cNvSpPr>
          <p:nvPr>
            <p:ph type="sldNum" sz="quarter" idx="12"/>
          </p:nvPr>
        </p:nvSpPr>
        <p:spPr/>
        <p:txBody>
          <a:bodyPr/>
          <a:lstStyle/>
          <a:p>
            <a:fld id="{CF4626D5-8600-436E-8E99-7003312488E9}" type="slidenum">
              <a:rPr lang="fr-FR" smtClean="0"/>
              <a:t>‹N°›</a:t>
            </a:fld>
            <a:endParaRPr lang="fr-FR"/>
          </a:p>
        </p:txBody>
      </p:sp>
    </p:spTree>
    <p:extLst>
      <p:ext uri="{BB962C8B-B14F-4D97-AF65-F5344CB8AC3E}">
        <p14:creationId xmlns:p14="http://schemas.microsoft.com/office/powerpoint/2010/main" val="151083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51FD21-6565-BCFC-FEB6-6117C62BBA0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53272C0-9DDC-980E-2C9B-E149181428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4E84950-4314-F660-20F7-5041C403821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91E1658-565F-353A-89EF-12633200FD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2D09C79F-C40D-0B54-1B0E-B9552EE8FA0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7CD90799-02D6-7A88-BF4D-53560E7CF6A4}"/>
              </a:ext>
            </a:extLst>
          </p:cNvPr>
          <p:cNvSpPr>
            <a:spLocks noGrp="1"/>
          </p:cNvSpPr>
          <p:nvPr>
            <p:ph type="dt" sz="half" idx="10"/>
          </p:nvPr>
        </p:nvSpPr>
        <p:spPr/>
        <p:txBody>
          <a:bodyPr/>
          <a:lstStyle/>
          <a:p>
            <a:fld id="{4AE72D5D-B324-4CED-94BD-A7FC6EBC9752}" type="datetimeFigureOut">
              <a:rPr lang="fr-FR" smtClean="0"/>
              <a:t>04/03/2024</a:t>
            </a:fld>
            <a:endParaRPr lang="fr-FR"/>
          </a:p>
        </p:txBody>
      </p:sp>
      <p:sp>
        <p:nvSpPr>
          <p:cNvPr id="8" name="Espace réservé du pied de page 7">
            <a:extLst>
              <a:ext uri="{FF2B5EF4-FFF2-40B4-BE49-F238E27FC236}">
                <a16:creationId xmlns:a16="http://schemas.microsoft.com/office/drawing/2014/main" id="{E3CAF1A7-AC86-BDA3-DD07-E3D2EC890045}"/>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2B6FA2B-FD16-1F3C-2645-55304A7D0DB1}"/>
              </a:ext>
            </a:extLst>
          </p:cNvPr>
          <p:cNvSpPr>
            <a:spLocks noGrp="1"/>
          </p:cNvSpPr>
          <p:nvPr>
            <p:ph type="sldNum" sz="quarter" idx="12"/>
          </p:nvPr>
        </p:nvSpPr>
        <p:spPr/>
        <p:txBody>
          <a:bodyPr/>
          <a:lstStyle/>
          <a:p>
            <a:fld id="{CF4626D5-8600-436E-8E99-7003312488E9}" type="slidenum">
              <a:rPr lang="fr-FR" smtClean="0"/>
              <a:t>‹N°›</a:t>
            </a:fld>
            <a:endParaRPr lang="fr-FR"/>
          </a:p>
        </p:txBody>
      </p:sp>
    </p:spTree>
    <p:extLst>
      <p:ext uri="{BB962C8B-B14F-4D97-AF65-F5344CB8AC3E}">
        <p14:creationId xmlns:p14="http://schemas.microsoft.com/office/powerpoint/2010/main" val="1369591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424F54-F52D-2279-7567-C6212803B01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E448C5B-BBF6-841F-42B7-650CACE4DCBE}"/>
              </a:ext>
            </a:extLst>
          </p:cNvPr>
          <p:cNvSpPr>
            <a:spLocks noGrp="1"/>
          </p:cNvSpPr>
          <p:nvPr>
            <p:ph type="dt" sz="half" idx="10"/>
          </p:nvPr>
        </p:nvSpPr>
        <p:spPr/>
        <p:txBody>
          <a:bodyPr/>
          <a:lstStyle/>
          <a:p>
            <a:fld id="{4AE72D5D-B324-4CED-94BD-A7FC6EBC9752}" type="datetimeFigureOut">
              <a:rPr lang="fr-FR" smtClean="0"/>
              <a:t>04/03/2024</a:t>
            </a:fld>
            <a:endParaRPr lang="fr-FR"/>
          </a:p>
        </p:txBody>
      </p:sp>
      <p:sp>
        <p:nvSpPr>
          <p:cNvPr id="4" name="Espace réservé du pied de page 3">
            <a:extLst>
              <a:ext uri="{FF2B5EF4-FFF2-40B4-BE49-F238E27FC236}">
                <a16:creationId xmlns:a16="http://schemas.microsoft.com/office/drawing/2014/main" id="{BB5CFF86-37FB-1436-A3AE-FE1897AB2A7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DB5C4B48-5D65-DC61-1231-07C5F97BFF01}"/>
              </a:ext>
            </a:extLst>
          </p:cNvPr>
          <p:cNvSpPr>
            <a:spLocks noGrp="1"/>
          </p:cNvSpPr>
          <p:nvPr>
            <p:ph type="sldNum" sz="quarter" idx="12"/>
          </p:nvPr>
        </p:nvSpPr>
        <p:spPr/>
        <p:txBody>
          <a:bodyPr/>
          <a:lstStyle/>
          <a:p>
            <a:fld id="{CF4626D5-8600-436E-8E99-7003312488E9}" type="slidenum">
              <a:rPr lang="fr-FR" smtClean="0"/>
              <a:t>‹N°›</a:t>
            </a:fld>
            <a:endParaRPr lang="fr-FR"/>
          </a:p>
        </p:txBody>
      </p:sp>
    </p:spTree>
    <p:extLst>
      <p:ext uri="{BB962C8B-B14F-4D97-AF65-F5344CB8AC3E}">
        <p14:creationId xmlns:p14="http://schemas.microsoft.com/office/powerpoint/2010/main" val="464350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15B0F6C-E274-59E7-589C-FD6FE00D3DB1}"/>
              </a:ext>
            </a:extLst>
          </p:cNvPr>
          <p:cNvSpPr>
            <a:spLocks noGrp="1"/>
          </p:cNvSpPr>
          <p:nvPr>
            <p:ph type="dt" sz="half" idx="10"/>
          </p:nvPr>
        </p:nvSpPr>
        <p:spPr/>
        <p:txBody>
          <a:bodyPr/>
          <a:lstStyle/>
          <a:p>
            <a:fld id="{4AE72D5D-B324-4CED-94BD-A7FC6EBC9752}" type="datetimeFigureOut">
              <a:rPr lang="fr-FR" smtClean="0"/>
              <a:t>04/03/2024</a:t>
            </a:fld>
            <a:endParaRPr lang="fr-FR"/>
          </a:p>
        </p:txBody>
      </p:sp>
      <p:sp>
        <p:nvSpPr>
          <p:cNvPr id="3" name="Espace réservé du pied de page 2">
            <a:extLst>
              <a:ext uri="{FF2B5EF4-FFF2-40B4-BE49-F238E27FC236}">
                <a16:creationId xmlns:a16="http://schemas.microsoft.com/office/drawing/2014/main" id="{C5D2600C-45B8-4DAF-BDF3-2821B375747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F79E59E-8B7E-F3EA-205C-0FF67D54E187}"/>
              </a:ext>
            </a:extLst>
          </p:cNvPr>
          <p:cNvSpPr>
            <a:spLocks noGrp="1"/>
          </p:cNvSpPr>
          <p:nvPr>
            <p:ph type="sldNum" sz="quarter" idx="12"/>
          </p:nvPr>
        </p:nvSpPr>
        <p:spPr/>
        <p:txBody>
          <a:bodyPr/>
          <a:lstStyle/>
          <a:p>
            <a:fld id="{CF4626D5-8600-436E-8E99-7003312488E9}" type="slidenum">
              <a:rPr lang="fr-FR" smtClean="0"/>
              <a:t>‹N°›</a:t>
            </a:fld>
            <a:endParaRPr lang="fr-FR"/>
          </a:p>
        </p:txBody>
      </p:sp>
    </p:spTree>
    <p:extLst>
      <p:ext uri="{BB962C8B-B14F-4D97-AF65-F5344CB8AC3E}">
        <p14:creationId xmlns:p14="http://schemas.microsoft.com/office/powerpoint/2010/main" val="803028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98D35A-D959-C720-AA4D-4FD095B97C7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A684ADD-721C-3982-8C85-BDE935922A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BAE5B50-8F56-199C-00D3-F3C8ECC2EC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6EE01CF-E9A9-E82E-8703-503AC8EE536E}"/>
              </a:ext>
            </a:extLst>
          </p:cNvPr>
          <p:cNvSpPr>
            <a:spLocks noGrp="1"/>
          </p:cNvSpPr>
          <p:nvPr>
            <p:ph type="dt" sz="half" idx="10"/>
          </p:nvPr>
        </p:nvSpPr>
        <p:spPr/>
        <p:txBody>
          <a:bodyPr/>
          <a:lstStyle/>
          <a:p>
            <a:fld id="{4AE72D5D-B324-4CED-94BD-A7FC6EBC9752}" type="datetimeFigureOut">
              <a:rPr lang="fr-FR" smtClean="0"/>
              <a:t>04/03/2024</a:t>
            </a:fld>
            <a:endParaRPr lang="fr-FR"/>
          </a:p>
        </p:txBody>
      </p:sp>
      <p:sp>
        <p:nvSpPr>
          <p:cNvPr id="6" name="Espace réservé du pied de page 5">
            <a:extLst>
              <a:ext uri="{FF2B5EF4-FFF2-40B4-BE49-F238E27FC236}">
                <a16:creationId xmlns:a16="http://schemas.microsoft.com/office/drawing/2014/main" id="{02758443-2866-F53A-FDC4-1A3D662B3A3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F758BE8-7E33-6F8C-37D2-3F2DA31A23A3}"/>
              </a:ext>
            </a:extLst>
          </p:cNvPr>
          <p:cNvSpPr>
            <a:spLocks noGrp="1"/>
          </p:cNvSpPr>
          <p:nvPr>
            <p:ph type="sldNum" sz="quarter" idx="12"/>
          </p:nvPr>
        </p:nvSpPr>
        <p:spPr/>
        <p:txBody>
          <a:bodyPr/>
          <a:lstStyle/>
          <a:p>
            <a:fld id="{CF4626D5-8600-436E-8E99-7003312488E9}" type="slidenum">
              <a:rPr lang="fr-FR" smtClean="0"/>
              <a:t>‹N°›</a:t>
            </a:fld>
            <a:endParaRPr lang="fr-FR"/>
          </a:p>
        </p:txBody>
      </p:sp>
    </p:spTree>
    <p:extLst>
      <p:ext uri="{BB962C8B-B14F-4D97-AF65-F5344CB8AC3E}">
        <p14:creationId xmlns:p14="http://schemas.microsoft.com/office/powerpoint/2010/main" val="3821508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10CEDB-EDB8-EDBF-EEE1-1EB66F8B3B4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91FFB58-E211-BE87-32EC-AAB048188E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5D7441E-583A-FC56-D4D8-260A18A90A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A4478C3-F632-9640-A78E-A8D8C95D7163}"/>
              </a:ext>
            </a:extLst>
          </p:cNvPr>
          <p:cNvSpPr>
            <a:spLocks noGrp="1"/>
          </p:cNvSpPr>
          <p:nvPr>
            <p:ph type="dt" sz="half" idx="10"/>
          </p:nvPr>
        </p:nvSpPr>
        <p:spPr/>
        <p:txBody>
          <a:bodyPr/>
          <a:lstStyle/>
          <a:p>
            <a:fld id="{4AE72D5D-B324-4CED-94BD-A7FC6EBC9752}" type="datetimeFigureOut">
              <a:rPr lang="fr-FR" smtClean="0"/>
              <a:t>04/03/2024</a:t>
            </a:fld>
            <a:endParaRPr lang="fr-FR"/>
          </a:p>
        </p:txBody>
      </p:sp>
      <p:sp>
        <p:nvSpPr>
          <p:cNvPr id="6" name="Espace réservé du pied de page 5">
            <a:extLst>
              <a:ext uri="{FF2B5EF4-FFF2-40B4-BE49-F238E27FC236}">
                <a16:creationId xmlns:a16="http://schemas.microsoft.com/office/drawing/2014/main" id="{F0DDE13B-3429-99D1-D8EB-556829047DF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F1BBAB3-3EB0-BC6E-C509-F59A221B9D5E}"/>
              </a:ext>
            </a:extLst>
          </p:cNvPr>
          <p:cNvSpPr>
            <a:spLocks noGrp="1"/>
          </p:cNvSpPr>
          <p:nvPr>
            <p:ph type="sldNum" sz="quarter" idx="12"/>
          </p:nvPr>
        </p:nvSpPr>
        <p:spPr/>
        <p:txBody>
          <a:bodyPr/>
          <a:lstStyle/>
          <a:p>
            <a:fld id="{CF4626D5-8600-436E-8E99-7003312488E9}" type="slidenum">
              <a:rPr lang="fr-FR" smtClean="0"/>
              <a:t>‹N°›</a:t>
            </a:fld>
            <a:endParaRPr lang="fr-FR"/>
          </a:p>
        </p:txBody>
      </p:sp>
    </p:spTree>
    <p:extLst>
      <p:ext uri="{BB962C8B-B14F-4D97-AF65-F5344CB8AC3E}">
        <p14:creationId xmlns:p14="http://schemas.microsoft.com/office/powerpoint/2010/main" val="208516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CFA873D-129B-337E-0978-517DD3728F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D74E013-1F7A-7041-CBFD-F7C0D75157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16F0ECA-A09D-7246-5831-55F4D0B90E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AE72D5D-B324-4CED-94BD-A7FC6EBC9752}" type="datetimeFigureOut">
              <a:rPr lang="fr-FR" smtClean="0"/>
              <a:t>04/03/2024</a:t>
            </a:fld>
            <a:endParaRPr lang="fr-FR"/>
          </a:p>
        </p:txBody>
      </p:sp>
      <p:sp>
        <p:nvSpPr>
          <p:cNvPr id="5" name="Espace réservé du pied de page 4">
            <a:extLst>
              <a:ext uri="{FF2B5EF4-FFF2-40B4-BE49-F238E27FC236}">
                <a16:creationId xmlns:a16="http://schemas.microsoft.com/office/drawing/2014/main" id="{798DC124-1DEC-0E17-DACC-BC95AB016F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C2DA52D-F597-ABF4-92C9-BC35F8053A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F4626D5-8600-436E-8E99-7003312488E9}" type="slidenum">
              <a:rPr lang="fr-FR" smtClean="0"/>
              <a:t>‹N°›</a:t>
            </a:fld>
            <a:endParaRPr lang="fr-FR"/>
          </a:p>
        </p:txBody>
      </p:sp>
    </p:spTree>
    <p:extLst>
      <p:ext uri="{BB962C8B-B14F-4D97-AF65-F5344CB8AC3E}">
        <p14:creationId xmlns:p14="http://schemas.microsoft.com/office/powerpoint/2010/main" val="45160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canva.com/design/DAFxl3pSXkI/zU_kxN3ONViMIe-ZtgZj2A/watch?utm_content=DAFxl3pSXkI&amp;utm_campaign=designshare&amp;utm_medium=link&amp;utm_source=edito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Une image contenant Caractère coloré, orange, conception&#10;&#10;Description générée automatiquement">
            <a:extLst>
              <a:ext uri="{FF2B5EF4-FFF2-40B4-BE49-F238E27FC236}">
                <a16:creationId xmlns:a16="http://schemas.microsoft.com/office/drawing/2014/main" id="{8CE96459-B944-E617-1793-AF9D8635F89A}"/>
              </a:ext>
            </a:extLst>
          </p:cNvPr>
          <p:cNvPicPr>
            <a:picLocks noChangeAspect="1"/>
          </p:cNvPicPr>
          <p:nvPr/>
        </p:nvPicPr>
        <p:blipFill rotWithShape="1">
          <a:blip r:embed="rId2"/>
          <a:srcRect t="9091" r="23298"/>
          <a:stretch/>
        </p:blipFill>
        <p:spPr>
          <a:xfrm>
            <a:off x="3523488" y="10"/>
            <a:ext cx="8668512" cy="6857990"/>
          </a:xfrm>
          <a:prstGeom prst="rect">
            <a:avLst/>
          </a:prstGeom>
        </p:spPr>
      </p:pic>
      <p:sp>
        <p:nvSpPr>
          <p:cNvPr id="21" name="Rectangle 20">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C49909C0-B33A-F35C-23D2-461B9B2C579C}"/>
              </a:ext>
            </a:extLst>
          </p:cNvPr>
          <p:cNvSpPr>
            <a:spLocks noGrp="1"/>
          </p:cNvSpPr>
          <p:nvPr>
            <p:ph type="ctrTitle"/>
          </p:nvPr>
        </p:nvSpPr>
        <p:spPr>
          <a:xfrm>
            <a:off x="477979" y="383011"/>
            <a:ext cx="5051149" cy="2955768"/>
          </a:xfrm>
        </p:spPr>
        <p:txBody>
          <a:bodyPr anchor="b">
            <a:normAutofit/>
          </a:bodyPr>
          <a:lstStyle/>
          <a:p>
            <a:pPr algn="l"/>
            <a:r>
              <a:rPr lang="fr-FR" sz="5400" b="1" dirty="0"/>
              <a:t>Test de Vigilance</a:t>
            </a:r>
            <a:endParaRPr lang="fr-FR" sz="5400" dirty="0"/>
          </a:p>
        </p:txBody>
      </p:sp>
      <p:sp>
        <p:nvSpPr>
          <p:cNvPr id="3" name="Sous-titre 2">
            <a:extLst>
              <a:ext uri="{FF2B5EF4-FFF2-40B4-BE49-F238E27FC236}">
                <a16:creationId xmlns:a16="http://schemas.microsoft.com/office/drawing/2014/main" id="{8A7A2C15-03BB-191F-BBD9-FA9E4311936D}"/>
              </a:ext>
            </a:extLst>
          </p:cNvPr>
          <p:cNvSpPr>
            <a:spLocks noGrp="1"/>
          </p:cNvSpPr>
          <p:nvPr>
            <p:ph type="subTitle" idx="1"/>
          </p:nvPr>
        </p:nvSpPr>
        <p:spPr>
          <a:xfrm>
            <a:off x="1400926" y="3431136"/>
            <a:ext cx="4023359" cy="1208141"/>
          </a:xfrm>
        </p:spPr>
        <p:txBody>
          <a:bodyPr>
            <a:normAutofit/>
          </a:bodyPr>
          <a:lstStyle/>
          <a:p>
            <a:pPr algn="l"/>
            <a:r>
              <a:rPr lang="fr-FR" sz="2000" b="1" dirty="0"/>
              <a:t>en situation de conduite</a:t>
            </a:r>
            <a:endParaRPr lang="fr-FR" sz="2000" dirty="0"/>
          </a:p>
        </p:txBody>
      </p:sp>
      <p:sp>
        <p:nvSpPr>
          <p:cNvPr id="20" name="Rectangle 19">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2" name="Rectangle 21">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4847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a:extLst>
              <a:ext uri="{FF2B5EF4-FFF2-40B4-BE49-F238E27FC236}">
                <a16:creationId xmlns:a16="http://schemas.microsoft.com/office/drawing/2014/main" id="{5DC476E3-3E07-21DE-2C0F-93C21D64A9BF}"/>
              </a:ext>
            </a:extLst>
          </p:cNvPr>
          <p:cNvSpPr>
            <a:spLocks noGrp="1"/>
          </p:cNvSpPr>
          <p:nvPr>
            <p:ph type="dt" sz="half" idx="10"/>
          </p:nvPr>
        </p:nvSpPr>
        <p:spPr/>
        <p:txBody>
          <a:bodyPr/>
          <a:lstStyle/>
          <a:p>
            <a:r>
              <a:rPr lang="fr-FR" dirty="0"/>
              <a:t>26/01/2024</a:t>
            </a:r>
          </a:p>
        </p:txBody>
      </p:sp>
      <p:sp>
        <p:nvSpPr>
          <p:cNvPr id="7" name="Espace réservé du pied de page 6">
            <a:extLst>
              <a:ext uri="{FF2B5EF4-FFF2-40B4-BE49-F238E27FC236}">
                <a16:creationId xmlns:a16="http://schemas.microsoft.com/office/drawing/2014/main" id="{07EB568D-CC4F-CF4D-AC9D-1B8C6097CFF1}"/>
              </a:ext>
            </a:extLst>
          </p:cNvPr>
          <p:cNvSpPr>
            <a:spLocks noGrp="1"/>
          </p:cNvSpPr>
          <p:nvPr>
            <p:ph type="ftr" sz="quarter" idx="11"/>
          </p:nvPr>
        </p:nvSpPr>
        <p:spPr/>
        <p:txBody>
          <a:bodyPr/>
          <a:lstStyle/>
          <a:p>
            <a:r>
              <a:rPr lang="fr-FR" dirty="0"/>
              <a:t>SPSTI BTP Lorraine</a:t>
            </a:r>
          </a:p>
        </p:txBody>
      </p:sp>
      <p:sp>
        <p:nvSpPr>
          <p:cNvPr id="8" name="Espace réservé du numéro de diapositive 7">
            <a:extLst>
              <a:ext uri="{FF2B5EF4-FFF2-40B4-BE49-F238E27FC236}">
                <a16:creationId xmlns:a16="http://schemas.microsoft.com/office/drawing/2014/main" id="{826AE504-9966-6B1E-02CB-A59D76710351}"/>
              </a:ext>
            </a:extLst>
          </p:cNvPr>
          <p:cNvSpPr>
            <a:spLocks noGrp="1"/>
          </p:cNvSpPr>
          <p:nvPr>
            <p:ph type="sldNum" sz="quarter" idx="12"/>
          </p:nvPr>
        </p:nvSpPr>
        <p:spPr/>
        <p:txBody>
          <a:bodyPr/>
          <a:lstStyle/>
          <a:p>
            <a:fld id="{BBE2060C-8C35-4671-A1DA-4312A84D9E3A}" type="slidenum">
              <a:rPr lang="fr-FR" smtClean="0"/>
              <a:pPr/>
              <a:t>2</a:t>
            </a:fld>
            <a:endParaRPr lang="fr-FR"/>
          </a:p>
        </p:txBody>
      </p:sp>
      <p:sp>
        <p:nvSpPr>
          <p:cNvPr id="11" name="Titre 1">
            <a:extLst>
              <a:ext uri="{FF2B5EF4-FFF2-40B4-BE49-F238E27FC236}">
                <a16:creationId xmlns:a16="http://schemas.microsoft.com/office/drawing/2014/main" id="{F9C8A0FD-4D4A-E2C2-54A2-66E521AD5B9F}"/>
              </a:ext>
            </a:extLst>
          </p:cNvPr>
          <p:cNvSpPr>
            <a:spLocks noGrp="1"/>
          </p:cNvSpPr>
          <p:nvPr>
            <p:ph type="title"/>
          </p:nvPr>
        </p:nvSpPr>
        <p:spPr>
          <a:xfrm>
            <a:off x="1981200" y="274638"/>
            <a:ext cx="8229600" cy="1143000"/>
          </a:xfrm>
        </p:spPr>
        <p:txBody>
          <a:bodyPr>
            <a:normAutofit/>
          </a:bodyPr>
          <a:lstStyle/>
          <a:p>
            <a:pPr algn="ctr"/>
            <a:r>
              <a:rPr lang="fr-FR" sz="3600" b="1" dirty="0">
                <a:solidFill>
                  <a:schemeClr val="tx2"/>
                </a:solidFill>
              </a:rPr>
              <a:t>Consignes à donner aux salariés</a:t>
            </a:r>
          </a:p>
        </p:txBody>
      </p:sp>
      <p:sp>
        <p:nvSpPr>
          <p:cNvPr id="12" name="ZoneTexte 11">
            <a:extLst>
              <a:ext uri="{FF2B5EF4-FFF2-40B4-BE49-F238E27FC236}">
                <a16:creationId xmlns:a16="http://schemas.microsoft.com/office/drawing/2014/main" id="{43EE1A3B-AD1B-C015-848E-357A098A8FAB}"/>
              </a:ext>
            </a:extLst>
          </p:cNvPr>
          <p:cNvSpPr txBox="1"/>
          <p:nvPr/>
        </p:nvSpPr>
        <p:spPr>
          <a:xfrm>
            <a:off x="1981200" y="1754655"/>
            <a:ext cx="3682752" cy="1231106"/>
          </a:xfrm>
          <a:prstGeom prst="rect">
            <a:avLst/>
          </a:prstGeom>
          <a:noFill/>
        </p:spPr>
        <p:txBody>
          <a:bodyPr wrap="square" rtlCol="0">
            <a:spAutoFit/>
          </a:bodyPr>
          <a:lstStyle/>
          <a:p>
            <a:r>
              <a:rPr lang="fr-FR" sz="1400" dirty="0"/>
              <a:t>Vous êtes en situation de conduite en voiture</a:t>
            </a:r>
          </a:p>
          <a:p>
            <a:endParaRPr lang="fr-FR" sz="1400" dirty="0"/>
          </a:p>
          <a:p>
            <a:r>
              <a:rPr lang="fr-FR" sz="1400" dirty="0"/>
              <a:t>Vous allez voir une série de formes, </a:t>
            </a:r>
            <a:r>
              <a:rPr lang="fr-FR" sz="1600" b="1" dirty="0"/>
              <a:t>votre paysage habituel</a:t>
            </a:r>
            <a:r>
              <a:rPr lang="fr-FR" sz="1400" dirty="0"/>
              <a:t> en voiture représenté par :</a:t>
            </a:r>
          </a:p>
        </p:txBody>
      </p:sp>
      <p:pic>
        <p:nvPicPr>
          <p:cNvPr id="15" name="Image 14">
            <a:extLst>
              <a:ext uri="{FF2B5EF4-FFF2-40B4-BE49-F238E27FC236}">
                <a16:creationId xmlns:a16="http://schemas.microsoft.com/office/drawing/2014/main" id="{E44F0CDD-BD6A-158C-5089-52B4DDFB4B8F}"/>
              </a:ext>
            </a:extLst>
          </p:cNvPr>
          <p:cNvPicPr>
            <a:picLocks noChangeAspect="1"/>
          </p:cNvPicPr>
          <p:nvPr/>
        </p:nvPicPr>
        <p:blipFill rotWithShape="1">
          <a:blip r:embed="rId3"/>
          <a:srcRect l="68900" t="44746" r="10063" b="45106"/>
          <a:stretch/>
        </p:blipFill>
        <p:spPr>
          <a:xfrm>
            <a:off x="5519936" y="2120300"/>
            <a:ext cx="4495470" cy="650016"/>
          </a:xfrm>
          <a:prstGeom prst="rect">
            <a:avLst/>
          </a:prstGeom>
        </p:spPr>
      </p:pic>
      <p:sp>
        <p:nvSpPr>
          <p:cNvPr id="2" name="ZoneTexte 1">
            <a:extLst>
              <a:ext uri="{FF2B5EF4-FFF2-40B4-BE49-F238E27FC236}">
                <a16:creationId xmlns:a16="http://schemas.microsoft.com/office/drawing/2014/main" id="{1E79CBE9-B1D1-BB37-1AA7-F2DECBC2459E}"/>
              </a:ext>
            </a:extLst>
          </p:cNvPr>
          <p:cNvSpPr txBox="1"/>
          <p:nvPr/>
        </p:nvSpPr>
        <p:spPr>
          <a:xfrm>
            <a:off x="1981200" y="2924944"/>
            <a:ext cx="8229600" cy="2893100"/>
          </a:xfrm>
          <a:prstGeom prst="rect">
            <a:avLst/>
          </a:prstGeom>
          <a:noFill/>
        </p:spPr>
        <p:txBody>
          <a:bodyPr wrap="square" rtlCol="0">
            <a:spAutoFit/>
          </a:bodyPr>
          <a:lstStyle/>
          <a:p>
            <a:r>
              <a:rPr lang="fr-FR" sz="1400" dirty="0"/>
              <a:t>Pendant votre conduite, vous pouvez faire face à un certain nombre d’aléas (un feu qui passe au rouge, un ralentissement, un piéton qui traverse, un véhicule qui dévie de sa trajectoire, une plaque de verglas, un camion mal arrimé qui perd des matériaux, etc.)</a:t>
            </a:r>
          </a:p>
          <a:p>
            <a:endParaRPr lang="fr-FR" sz="1400" dirty="0"/>
          </a:p>
          <a:p>
            <a:r>
              <a:rPr lang="fr-FR" sz="1400" dirty="0"/>
              <a:t>Ces aléas vont apparaître dans votre paysage sous différentes formes et/ou couleurs, non-habituelles (ne tenez pas compte des espaces qui eux sont normaux</a:t>
            </a:r>
          </a:p>
          <a:p>
            <a:endParaRPr lang="fr-FR" sz="1400" dirty="0"/>
          </a:p>
          <a:p>
            <a:r>
              <a:rPr lang="fr-FR" sz="1400" dirty="0"/>
              <a:t>Nous vous invitons à pointer ces aléas et à nous donner leur nombre</a:t>
            </a:r>
          </a:p>
          <a:p>
            <a:endParaRPr lang="fr-FR" sz="1400" dirty="0"/>
          </a:p>
          <a:p>
            <a:r>
              <a:rPr lang="fr-FR" sz="1400" dirty="0"/>
              <a:t>Attention, concentrez-vous! Comme sur la route, le paysage défile rapidement</a:t>
            </a:r>
          </a:p>
          <a:p>
            <a:endParaRPr lang="fr-FR" sz="1400" dirty="0"/>
          </a:p>
          <a:p>
            <a:r>
              <a:rPr lang="fr-FR" sz="1400" dirty="0"/>
              <a:t>Bonne route!</a:t>
            </a:r>
          </a:p>
          <a:p>
            <a:endParaRPr lang="fr-FR" sz="1400" dirty="0"/>
          </a:p>
        </p:txBody>
      </p:sp>
    </p:spTree>
    <p:extLst>
      <p:ext uri="{BB962C8B-B14F-4D97-AF65-F5344CB8AC3E}">
        <p14:creationId xmlns:p14="http://schemas.microsoft.com/office/powerpoint/2010/main" val="2449362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0F64247-E10E-E71A-4A65-75A7D9E8FBD4}"/>
              </a:ext>
            </a:extLst>
          </p:cNvPr>
          <p:cNvSpPr>
            <a:spLocks noGrp="1"/>
          </p:cNvSpPr>
          <p:nvPr>
            <p:ph idx="1"/>
          </p:nvPr>
        </p:nvSpPr>
        <p:spPr>
          <a:xfrm>
            <a:off x="393107" y="589660"/>
            <a:ext cx="11365905" cy="5896598"/>
          </a:xfrm>
        </p:spPr>
        <p:txBody>
          <a:bodyPr/>
          <a:lstStyle/>
          <a:p>
            <a:r>
              <a:rPr lang="fr-FR" sz="1800" dirty="0">
                <a:hlinkClick r:id="rId2"/>
              </a:rPr>
              <a:t>https://www.canva.com/design/DAFxl3pSXkI/zU_kxN3ONViMIe-ZtgZj2A/watch?utm_content=DAFxl3pSXkI&amp;utm_campaign=designshare&amp;utm_medium=link&amp;utm_source=editor</a:t>
            </a:r>
            <a:r>
              <a:rPr lang="fr-FR" sz="1800" dirty="0"/>
              <a:t> </a:t>
            </a:r>
          </a:p>
          <a:p>
            <a:pPr marL="0" indent="0">
              <a:buNone/>
            </a:pPr>
            <a:endParaRPr lang="fr-FR" sz="1800" dirty="0"/>
          </a:p>
          <a:p>
            <a:r>
              <a:rPr lang="fr-FR" sz="1200" dirty="0"/>
              <a:t>Durée de l’exercice : 1min30 par série</a:t>
            </a:r>
          </a:p>
          <a:p>
            <a:r>
              <a:rPr lang="fr-FR" sz="1200" dirty="0"/>
              <a:t>Ne pas informer les salariés des 2 séries qu’ils vont passer</a:t>
            </a:r>
          </a:p>
          <a:p>
            <a:r>
              <a:rPr lang="fr-FR" sz="1200" dirty="0"/>
              <a:t>1 première série avec un perturbateur au cours de la diffusion (faire sonner un téléphone)</a:t>
            </a:r>
          </a:p>
          <a:p>
            <a:r>
              <a:rPr lang="fr-FR" sz="1200" dirty="0"/>
              <a:t>1 seconde série sans perturbateur</a:t>
            </a:r>
          </a:p>
          <a:p>
            <a:r>
              <a:rPr lang="fr-FR" sz="1200" dirty="0"/>
              <a:t>=&gt; Idée de comparer les résultats avec et sans perturbateur (qui peut être un appel, la rédaction d’un message, de la musique, un bruit alertant du véhicule, le GPS,… une variation d’état de la personne (fatigue, substances psycho actives…)</a:t>
            </a:r>
          </a:p>
          <a:p>
            <a:r>
              <a:rPr lang="fr-FR" sz="1200" dirty="0"/>
              <a:t>=&gt; Mettre en évidence :</a:t>
            </a:r>
          </a:p>
          <a:p>
            <a:r>
              <a:rPr lang="fr-FR" sz="1200" dirty="0"/>
              <a:t>- qu’ils avaient l’info au préalable qu’il allait y avoir des aléas, ce qui implique une vigilance plus accrue qu’à l’habitude lors de notre conduite et que, malgré tout, des éléments pour la plupart leur échappe</a:t>
            </a:r>
          </a:p>
          <a:p>
            <a:r>
              <a:rPr lang="fr-FR" sz="1200" dirty="0"/>
              <a:t>- que des biais sont aussi présents: Comme sur la route, lorsque l’on prend l’habitude de voir un paysage, on n’y prête plus toujours attention. De même, lorsque des couleurs de grands contrastes apparaissent (par exemple un agent des routes avec un manteau fluorescent), notre œil a tendance à se focaliser dessus sans voir ce qu’il y a autour…</a:t>
            </a:r>
          </a:p>
          <a:p>
            <a:pPr marL="0" indent="0">
              <a:buNone/>
            </a:pPr>
            <a:endParaRPr lang="fr-FR" sz="1100" dirty="0"/>
          </a:p>
          <a:p>
            <a:r>
              <a:rPr lang="fr-FR" sz="1200" b="1" dirty="0"/>
              <a:t>22 aléas à retrouver</a:t>
            </a:r>
          </a:p>
          <a:p>
            <a:endParaRPr lang="fr-FR" sz="2400" dirty="0"/>
          </a:p>
          <a:p>
            <a:endParaRPr lang="fr-FR" dirty="0"/>
          </a:p>
        </p:txBody>
      </p:sp>
    </p:spTree>
    <p:extLst>
      <p:ext uri="{BB962C8B-B14F-4D97-AF65-F5344CB8AC3E}">
        <p14:creationId xmlns:p14="http://schemas.microsoft.com/office/powerpoint/2010/main" val="280821825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50</TotalTime>
  <Words>638</Words>
  <Application>Microsoft Office PowerPoint</Application>
  <PresentationFormat>Grand écran</PresentationFormat>
  <Paragraphs>46</Paragraphs>
  <Slides>3</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Aptos</vt:lpstr>
      <vt:lpstr>Aptos Display</vt:lpstr>
      <vt:lpstr>Arial</vt:lpstr>
      <vt:lpstr>Calibri</vt:lpstr>
      <vt:lpstr>Thème Office</vt:lpstr>
      <vt:lpstr>Test de Vigilance</vt:lpstr>
      <vt:lpstr>Consignes à donner aux salariés</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de Vigilance</dc:title>
  <dc:creator>Angélique CHARLES</dc:creator>
  <cp:lastModifiedBy>Angélique CHARLES</cp:lastModifiedBy>
  <cp:revision>2</cp:revision>
  <dcterms:created xsi:type="dcterms:W3CDTF">2024-03-04T13:43:21Z</dcterms:created>
  <dcterms:modified xsi:type="dcterms:W3CDTF">2024-03-04T14:33:43Z</dcterms:modified>
</cp:coreProperties>
</file>